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 autoAdjust="0"/>
    <p:restoredTop sz="95388" autoAdjust="0"/>
  </p:normalViewPr>
  <p:slideViewPr>
    <p:cSldViewPr snapToGrid="0">
      <p:cViewPr varScale="1">
        <p:scale>
          <a:sx n="85" d="100"/>
          <a:sy n="85" d="100"/>
        </p:scale>
        <p:origin x="72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57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767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23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5119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53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006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423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8592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6351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0101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425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5413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1197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279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73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6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A95F5-F14C-4ECE-BAA4-9FC1BEB2A597}" type="datetimeFigureOut">
              <a:rPr lang="en-IN" smtClean="0"/>
              <a:t>16-11-2025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727A0-3356-4B80-B3B2-76312E6B9F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150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EC2BD-82C4-0598-5E83-519572215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608" y="2945308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en-IN" sz="4000" dirty="0"/>
              <a:t>OPTIMISING FURNITURE SALES</a:t>
            </a:r>
            <a:br>
              <a:rPr lang="en-IN" sz="4000" dirty="0"/>
            </a:br>
            <a:r>
              <a:rPr lang="en-IN" sz="4000" dirty="0"/>
              <a:t> POTENTIAL </a:t>
            </a:r>
            <a:br>
              <a:rPr lang="en-US" sz="2800" b="1" dirty="0"/>
            </a:br>
            <a:br>
              <a:rPr lang="en-US" sz="2800" b="1" dirty="0"/>
            </a:br>
            <a:br>
              <a:rPr lang="en-US" sz="2800" dirty="0"/>
            </a:br>
            <a:r>
              <a:rPr lang="en-US" altLang="en-US" sz="2200" i="1" cap="none" dirty="0">
                <a:solidFill>
                  <a:schemeClr val="tx1"/>
                </a:solidFill>
                <a:latin typeface="Arial" panose="020B0604020202020204" pitchFamily="34" charset="0"/>
              </a:rPr>
              <a:t>A Business Data Management Capstone Project on Good Luck Furniture</a:t>
            </a:r>
            <a:br>
              <a:rPr lang="en-US" altLang="en-US" sz="2800" cap="none" dirty="0">
                <a:latin typeface="Arial" panose="020B0604020202020204" pitchFamily="34" charset="0"/>
              </a:rPr>
            </a:br>
            <a:br>
              <a:rPr lang="en-US" sz="2800" dirty="0"/>
            </a:br>
            <a:endParaRPr lang="en-IN" sz="2800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02B9B15-BE9B-74A8-0062-F8DEC914AD9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123608" y="4995180"/>
            <a:ext cx="4109328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Name: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Ayan Hussain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Email: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23f1000932@ds.study.iitm.ac.in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algn="l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 No: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23f1000932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Date: 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16.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Nov.2025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0065173-DDDD-6D0F-D178-DDE3588FC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20134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306C6C-D9AA-B367-4209-5A0397216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3032" y="1"/>
            <a:ext cx="1818968" cy="181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54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11F06-C13D-1992-37E0-EB9FE34F2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E0C06-BECF-A091-63EC-DD6273864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Providing a Data-Driven Roadmap for Sustainable Growth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By implementing a </a:t>
            </a:r>
            <a:r>
              <a:rPr lang="en-US" b="1" dirty="0"/>
              <a:t>seasonal inventory plan</a:t>
            </a:r>
            <a:r>
              <a:rPr lang="en-US" dirty="0"/>
              <a:t>, optimizing its </a:t>
            </a:r>
            <a:r>
              <a:rPr lang="en-US" b="1" dirty="0"/>
              <a:t>product mix</a:t>
            </a:r>
            <a:r>
              <a:rPr lang="en-US" dirty="0"/>
              <a:t>, and </a:t>
            </a:r>
            <a:r>
              <a:rPr lang="en-US" b="1" dirty="0"/>
              <a:t>diversifying suppliers</a:t>
            </a:r>
            <a:r>
              <a:rPr lang="en-US" dirty="0"/>
              <a:t>, Good Luck Furniture can capture lost sales, improve cash flow, and build a </a:t>
            </a:r>
            <a:r>
              <a:rPr lang="en-US" b="1" dirty="0"/>
              <a:t>resilient, profitable business.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793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56E4-5963-BF50-4BB9-7B91D63A1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10C9E-7D56-F63F-BF45-F5BB92EAC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4000" dirty="0"/>
              <a:t>Contact: 23f100932@ds.study.iitm.ac.in</a:t>
            </a:r>
            <a:br>
              <a:rPr lang="en-IN" sz="4000" dirty="0"/>
            </a:br>
            <a:r>
              <a:rPr lang="en-IN" sz="4000" b="1" dirty="0"/>
              <a:t>Ayan Hussain</a:t>
            </a:r>
            <a:endParaRPr lang="en-IN" sz="40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7383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48FD7-55B3-90B9-1764-02D7641DA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The Business &amp; Its Challenges</a:t>
            </a:r>
            <a:endParaRPr lang="en-IN" sz="4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FA7A830-D908-2AFB-453C-FFFE92E2F4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397948"/>
            <a:ext cx="7205819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b="1" dirty="0"/>
              <a:t>The Business</a:t>
            </a:r>
            <a:r>
              <a:rPr lang="en-US" sz="2000" dirty="0"/>
              <a:t>: Good Luck Furniture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A small-scale, family-owned business in Prayagraj, UP.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Specializes in handcrafted wooden furniture (both pre-made and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dirty="0"/>
              <a:t>    custom-designed).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Operates as a local showroom and workshop, utilizing a network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dirty="0"/>
              <a:t>    of third-party craftsmen.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Known for high-quality, durable products.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49A95D0-D5FE-E4C6-80A3-B8A2AEF09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3922" y="1996948"/>
            <a:ext cx="2148078" cy="224586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3C973F4-92C6-F370-B783-5AF4F8C48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612" y="4242816"/>
            <a:ext cx="1961388" cy="261518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80A1FF3-7249-D98B-27AF-165FC26910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540" y="4242816"/>
            <a:ext cx="2005072" cy="26151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D550CD0-DEBE-336A-9E8C-E3D3FCE210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080" y="5026155"/>
            <a:ext cx="2442460" cy="18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937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C160F-891E-B683-E8C7-F4C195F3A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82A4C-A873-1116-9FE3-A1698635D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29013"/>
            <a:ext cx="9971000" cy="431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The Core Business Challenges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Seasonal Stock Shortages:</a:t>
            </a:r>
            <a:r>
              <a:rPr lang="en-US" dirty="0"/>
              <a:t> The owner identified significant lost sales due to stockouts of popular items during peak festive and wedding seasons.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Underperforming Product Portfolio:</a:t>
            </a:r>
            <a:r>
              <a:rPr lang="en-US" dirty="0"/>
              <a:t> A portion of the inventory does not sell well, tying up valuable capital and showroom floor space.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Supply Chain Disruptions:</a:t>
            </a:r>
            <a:r>
              <a:rPr lang="en-US" dirty="0"/>
              <a:t> Over-dependence on a few suppliers, some of whom are unreliable, causes unpredictable delays in production.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7791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2D79E-CC8F-1DCC-A6C2-1CA78CC8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Metadata &amp; 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64959-DA61-49E1-F12F-50831E6C8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 Collected:	</a:t>
            </a:r>
            <a:endParaRPr lang="en-US" dirty="0"/>
          </a:p>
          <a:p>
            <a:pPr lvl="1"/>
            <a:r>
              <a:rPr lang="en-US" b="1" dirty="0"/>
              <a:t>80 Sales Transactions (2023-25):</a:t>
            </a:r>
            <a:r>
              <a:rPr lang="en-US" dirty="0"/>
              <a:t> Included </a:t>
            </a:r>
            <a:r>
              <a:rPr lang="en-US" dirty="0" err="1"/>
              <a:t>OrderDate</a:t>
            </a:r>
            <a:r>
              <a:rPr lang="en-US" dirty="0"/>
              <a:t>, ProductName, Category, UnitPrice, </a:t>
            </a:r>
            <a:r>
              <a:rPr lang="en-US" dirty="0" err="1"/>
              <a:t>CostPrice</a:t>
            </a:r>
            <a:r>
              <a:rPr lang="en-US" dirty="0"/>
              <a:t>, and </a:t>
            </a:r>
            <a:r>
              <a:rPr lang="en-US" dirty="0" err="1"/>
              <a:t>SellingPrice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22 Supplier Orders:</a:t>
            </a:r>
            <a:r>
              <a:rPr lang="en-US" dirty="0"/>
              <a:t> Included </a:t>
            </a:r>
            <a:r>
              <a:rPr lang="en-US" dirty="0" err="1"/>
              <a:t>SupplierName</a:t>
            </a:r>
            <a:r>
              <a:rPr lang="en-US" dirty="0"/>
              <a:t>, </a:t>
            </a:r>
            <a:r>
              <a:rPr lang="en-US" dirty="0" err="1"/>
              <a:t>PromisedDeliveryDate</a:t>
            </a:r>
            <a:r>
              <a:rPr lang="en-US" dirty="0"/>
              <a:t>, and </a:t>
            </a:r>
            <a:r>
              <a:rPr lang="en-US" dirty="0" err="1"/>
              <a:t>ActualDeliveryDate</a:t>
            </a:r>
            <a:r>
              <a:rPr lang="en-US" dirty="0"/>
              <a:t>.</a:t>
            </a:r>
            <a:endParaRPr lang="en-IN" dirty="0"/>
          </a:p>
          <a:p>
            <a:pPr lvl="1"/>
            <a:endParaRPr lang="en-IN" dirty="0"/>
          </a:p>
          <a:p>
            <a:r>
              <a:rPr lang="en-IN" b="1" dirty="0"/>
              <a:t>Key Descriptive Statistics:</a:t>
            </a:r>
            <a:endParaRPr lang="en-IN" dirty="0"/>
          </a:p>
          <a:p>
            <a:pPr lvl="1"/>
            <a:r>
              <a:rPr lang="en-IN" b="1" dirty="0"/>
              <a:t>Total Revenue (2-Yr):</a:t>
            </a:r>
            <a:r>
              <a:rPr lang="en-IN" dirty="0"/>
              <a:t> ₹35,24,700</a:t>
            </a:r>
          </a:p>
          <a:p>
            <a:pPr lvl="1"/>
            <a:r>
              <a:rPr lang="en-IN" b="1" dirty="0"/>
              <a:t>Total Profit (2-Yr):</a:t>
            </a:r>
            <a:r>
              <a:rPr lang="en-IN" dirty="0"/>
              <a:t> ₹7,39,000</a:t>
            </a:r>
          </a:p>
          <a:p>
            <a:pPr lvl="1"/>
            <a:r>
              <a:rPr lang="en-IN" b="1" dirty="0"/>
              <a:t>Average Profit per Sale:</a:t>
            </a:r>
            <a:r>
              <a:rPr lang="en-IN" dirty="0"/>
              <a:t> </a:t>
            </a:r>
            <a:r>
              <a:rPr lang="en-IN" b="1" dirty="0"/>
              <a:t>₹9,853.33</a:t>
            </a: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714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234E1-3008-F799-1AFA-1A6E76C1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Cleaning &amp; Methodology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7B6A57F-DC70-352C-FB30-695AC90EAB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020504"/>
            <a:ext cx="10176387" cy="3508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IN" sz="1800" b="1" u="sng" dirty="0"/>
              <a:t>Data Cleaning Process: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Converted dates → standard format (DD-MM-YYYY)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Checked for duplicates → None found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dirty="0"/>
              <a:t>Calculated new key metrics: Profit (</a:t>
            </a:r>
            <a:r>
              <a:rPr lang="en-US" sz="1800" dirty="0" err="1"/>
              <a:t>SellingPrice</a:t>
            </a:r>
            <a:r>
              <a:rPr lang="en-US" sz="1800" dirty="0"/>
              <a:t> - </a:t>
            </a:r>
            <a:r>
              <a:rPr lang="en-US" sz="1800" dirty="0" err="1"/>
              <a:t>CostPrice</a:t>
            </a:r>
            <a:r>
              <a:rPr lang="en-US" sz="1800" dirty="0"/>
              <a:t>) and </a:t>
            </a:r>
            <a:r>
              <a:rPr lang="en-US" sz="1800" dirty="0" err="1"/>
              <a:t>DeliveryDelay</a:t>
            </a:r>
            <a:r>
              <a:rPr lang="en-US" sz="1800" dirty="0"/>
              <a:t> (Days)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4: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Final dataset: </a:t>
            </a:r>
            <a:r>
              <a:rPr lang="en-US" altLang="en-US" sz="1800" b="1" dirty="0">
                <a:latin typeface="Arial" panose="020B0604020202020204" pitchFamily="34" charset="0"/>
              </a:rPr>
              <a:t>8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 clean records ready for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b="1" dirty="0"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IN" sz="1800" b="1" u="sng" dirty="0"/>
              <a:t>Analytical Methods Used: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dirty="0"/>
              <a:t>1. Time-Series Analysis (to find seasonal trends)</a:t>
            </a:r>
            <a:endParaRPr lang="en-IN" sz="1800" b="1" u="sng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en-US" sz="1800" dirty="0"/>
              <a:t>Profitability Analysis (to find star products)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en-US" sz="1800" dirty="0"/>
              <a:t>Correlation Analysis (to check pricing strategy)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</a:t>
            </a:r>
            <a:r>
              <a:rPr lang="en-US" sz="1800" dirty="0"/>
              <a:t>Supplier Performance Analysis (to find bottlenecks)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 </a:t>
            </a:r>
            <a:r>
              <a:rPr lang="en-US" sz="1800" dirty="0"/>
              <a:t>Simple Demand Forecasting (to build a solution)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293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BD78-7C01-A8D4-BFB2-7FB7CA579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80" y="552647"/>
            <a:ext cx="8596668" cy="1320800"/>
          </a:xfrm>
        </p:spPr>
        <p:txBody>
          <a:bodyPr/>
          <a:lstStyle/>
          <a:p>
            <a:r>
              <a:rPr lang="en-IN" dirty="0"/>
              <a:t>Finding 1 : The Seasonal Demand Surge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BB04C-EEAE-64E3-FA9C-F8C548230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722" y="2006600"/>
            <a:ext cx="8047637" cy="4719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Predictable 10x 'Boom &amp; Bust' Cycle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Profits spike over 10x in Oct-Nov compared to monsoon lows.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This is the root cause of the "Stock Shortage" problem.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349BDF-F2E9-8166-300D-9DE7F5715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421" y="3969589"/>
            <a:ext cx="4225857" cy="262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5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BE97E-602D-1524-8C58-B2CBE5147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16" y="715324"/>
            <a:ext cx="9613861" cy="1080938"/>
          </a:xfrm>
        </p:spPr>
        <p:txBody>
          <a:bodyPr/>
          <a:lstStyle/>
          <a:p>
            <a:r>
              <a:rPr lang="en-IN" dirty="0"/>
              <a:t>Finding 2 : The Profitability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F57CA-C31D-2E8A-36CF-7DB6891FB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05263"/>
            <a:ext cx="7301753" cy="4852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Profit is Highly Concentrated in 'Star' Products</a:t>
            </a:r>
          </a:p>
          <a:p>
            <a:pPr marL="0" indent="0">
              <a:buNone/>
            </a:pPr>
            <a:r>
              <a:rPr lang="en-US" dirty="0"/>
              <a:t>The 'Bed' and 'Custom' categories drive </a:t>
            </a:r>
            <a:r>
              <a:rPr lang="en-US" b="1" dirty="0"/>
              <a:t>63.8%</a:t>
            </a:r>
            <a:r>
              <a:rPr lang="en-US" dirty="0"/>
              <a:t> of all profit.</a:t>
            </a:r>
          </a:p>
          <a:p>
            <a:pPr marL="0" indent="0">
              <a:buNone/>
            </a:pPr>
            <a:r>
              <a:rPr lang="en-US" dirty="0"/>
              <a:t>This identifies the “Underperforming Products”.</a:t>
            </a:r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97809F-6618-B7E4-25E5-DA0E64D19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007" y="3792354"/>
            <a:ext cx="4915993" cy="30621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A0054F-1761-EB53-370B-436365388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990" y="3787959"/>
            <a:ext cx="4915993" cy="307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612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F946-8C78-9403-0CA3-B866D5703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147" y="708128"/>
            <a:ext cx="9613861" cy="1080938"/>
          </a:xfrm>
        </p:spPr>
        <p:txBody>
          <a:bodyPr/>
          <a:lstStyle/>
          <a:p>
            <a:r>
              <a:rPr lang="en-IN" dirty="0"/>
              <a:t>Finding 3 : The Supply Chain Bottleneck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7B083-1FF0-AD70-8C1C-735F9486C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2032073"/>
            <a:ext cx="9613861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Single Supplier is the Key Operational Risk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err="1"/>
              <a:t>Sheesham</a:t>
            </a:r>
            <a:r>
              <a:rPr lang="en-US" dirty="0"/>
              <a:t> Crafts Inc.' has an average delay of 5.5 days, making it the primary bottleneck.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This identifies the source of the “Supply Chain</a:t>
            </a:r>
          </a:p>
          <a:p>
            <a:pPr marL="0" indent="0">
              <a:buNone/>
            </a:pPr>
            <a:r>
              <a:rPr lang="en-US" dirty="0"/>
              <a:t>Disruptions”.</a:t>
            </a:r>
            <a:endParaRPr lang="en-IN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7F91A8-8344-BE3D-3D92-B3FD8A85D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3599026"/>
            <a:ext cx="4961649" cy="309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04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F4E20-71E6-7D0A-0169-623E02C59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62634-E694-17E0-25F2-50ED2A342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552" y="2005263"/>
            <a:ext cx="10482279" cy="474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Solution 1: Seasonal Inventory Plan</a:t>
            </a:r>
          </a:p>
          <a:p>
            <a:pPr lvl="1"/>
            <a:r>
              <a:rPr lang="en-US" b="1" dirty="0"/>
              <a:t>Finding:</a:t>
            </a:r>
            <a:r>
              <a:rPr lang="en-US" dirty="0"/>
              <a:t> 32.6% YoY growth in peak season.</a:t>
            </a:r>
          </a:p>
          <a:p>
            <a:pPr lvl="1"/>
            <a:r>
              <a:rPr lang="en-US" b="1" dirty="0"/>
              <a:t>Action:</a:t>
            </a:r>
            <a:r>
              <a:rPr lang="en-US" dirty="0"/>
              <a:t> Use the </a:t>
            </a:r>
            <a:r>
              <a:rPr lang="en-US" b="1" dirty="0"/>
              <a:t>₹167,114</a:t>
            </a:r>
            <a:r>
              <a:rPr lang="en-US" dirty="0"/>
              <a:t> profit forecast to increase inventory of star products by 30% </a:t>
            </a:r>
            <a:r>
              <a:rPr lang="en-US" i="1" dirty="0"/>
              <a:t>before</a:t>
            </a:r>
            <a:r>
              <a:rPr lang="en-US" dirty="0"/>
              <a:t> September, not during the rush.</a:t>
            </a:r>
            <a:endParaRPr lang="en-US" b="1" dirty="0"/>
          </a:p>
          <a:p>
            <a:pPr marL="0" indent="0">
              <a:buNone/>
            </a:pPr>
            <a:r>
              <a:rPr lang="en-IN" dirty="0"/>
              <a:t>Solution 2: "Bundle &amp; Clear" Strategy</a:t>
            </a:r>
          </a:p>
          <a:p>
            <a:pPr lvl="1"/>
            <a:r>
              <a:rPr lang="en-US" b="1" dirty="0"/>
              <a:t>Finding:</a:t>
            </a:r>
            <a:r>
              <a:rPr lang="en-US" dirty="0"/>
              <a:t> Dead stock like 'Rocking Chairs' is tying up capital.</a:t>
            </a:r>
          </a:p>
          <a:p>
            <a:pPr lvl="1"/>
            <a:r>
              <a:rPr lang="en-US" b="1" dirty="0"/>
              <a:t>Action:</a:t>
            </a:r>
            <a:r>
              <a:rPr lang="en-US" dirty="0"/>
              <a:t> Bundle these items with star products (e.g., "Buy a Sofa, get a chair 50% off") to liquidate them and reinvest the capital in popular categories like 'Beds' and 'Custom'.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Solution 3: Diversify the Supply Chain</a:t>
            </a:r>
          </a:p>
          <a:p>
            <a:pPr lvl="1"/>
            <a:r>
              <a:rPr lang="en-US" b="1" dirty="0"/>
              <a:t>Finding:</a:t>
            </a:r>
            <a:r>
              <a:rPr lang="en-US" dirty="0"/>
              <a:t> Over-dependence on '</a:t>
            </a:r>
            <a:r>
              <a:rPr lang="en-US" dirty="0" err="1"/>
              <a:t>Sheesham</a:t>
            </a:r>
            <a:r>
              <a:rPr lang="en-US" dirty="0"/>
              <a:t> Crafts Inc.'</a:t>
            </a:r>
            <a:endParaRPr lang="en-US" b="1" dirty="0"/>
          </a:p>
          <a:p>
            <a:pPr lvl="1"/>
            <a:r>
              <a:rPr lang="en-US" b="1" dirty="0"/>
              <a:t>Action:</a:t>
            </a:r>
            <a:r>
              <a:rPr lang="en-US" dirty="0"/>
              <a:t> Shift 50% of orders away from this supplier. Adopt a policy of having at least </a:t>
            </a:r>
            <a:r>
              <a:rPr lang="en-US" b="1" dirty="0"/>
              <a:t>two qualified suppliers</a:t>
            </a:r>
            <a:r>
              <a:rPr lang="en-US" dirty="0"/>
              <a:t> for every key material.</a:t>
            </a:r>
            <a:endParaRPr lang="en-US" b="1" dirty="0"/>
          </a:p>
          <a:p>
            <a:pPr lvl="1"/>
            <a:endParaRPr lang="en-US" sz="2400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56284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543</TotalTime>
  <Words>687</Words>
  <Application>Microsoft Office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Trebuchet MS</vt:lpstr>
      <vt:lpstr>Berlin</vt:lpstr>
      <vt:lpstr>OPTIMISING FURNITURE SALES  POTENTIAL    A Business Data Management Capstone Project on Good Luck Furniture  </vt:lpstr>
      <vt:lpstr>The Business &amp; Its Challenges</vt:lpstr>
      <vt:lpstr>Problem Statements</vt:lpstr>
      <vt:lpstr>Metadata &amp; Descriptive Statistics</vt:lpstr>
      <vt:lpstr>Data Cleaning &amp; Methodology</vt:lpstr>
      <vt:lpstr>Finding 1 : The Seasonal Demand Surge</vt:lpstr>
      <vt:lpstr>Finding 2 : The Profitability Gap</vt:lpstr>
      <vt:lpstr>Finding 3 : The Supply Chain Bottleneck</vt:lpstr>
      <vt:lpstr>Recommendations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udghosh yadav</dc:creator>
  <cp:lastModifiedBy>ayan hussain</cp:lastModifiedBy>
  <cp:revision>20</cp:revision>
  <dcterms:created xsi:type="dcterms:W3CDTF">2025-09-07T14:36:23Z</dcterms:created>
  <dcterms:modified xsi:type="dcterms:W3CDTF">2025-11-16T08:20:22Z</dcterms:modified>
</cp:coreProperties>
</file>

<file path=docProps/thumbnail.jpeg>
</file>